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666" r:id="rId2"/>
    <p:sldId id="6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639"/>
    <a:srgbClr val="D24190"/>
    <a:srgbClr val="621841"/>
    <a:srgbClr val="9E2668"/>
    <a:srgbClr val="D32BA7"/>
    <a:srgbClr val="A1316E"/>
    <a:srgbClr val="DF5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7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97DA8-E8D1-483D-8714-23484FBBDBA2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29C21-1852-4926-A335-3728F072CA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1740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 rot="5400000">
            <a:off x="-885679" y="2929071"/>
            <a:ext cx="3283260" cy="1538801"/>
          </a:xfrm>
          <a:custGeom>
            <a:avLst/>
            <a:gdLst>
              <a:gd name="connsiteX0" fmla="*/ 0 w 3007349"/>
              <a:gd name="connsiteY0" fmla="*/ 6866467 h 6866467"/>
              <a:gd name="connsiteX1" fmla="*/ 3007349 w 3007349"/>
              <a:gd name="connsiteY1" fmla="*/ 0 h 6866467"/>
              <a:gd name="connsiteX2" fmla="*/ 3007349 w 3007349"/>
              <a:gd name="connsiteY2" fmla="*/ 6866467 h 6866467"/>
              <a:gd name="connsiteX3" fmla="*/ 0 w 3007349"/>
              <a:gd name="connsiteY3" fmla="*/ 6866467 h 6866467"/>
              <a:gd name="connsiteX0" fmla="*/ 0 w 3007349"/>
              <a:gd name="connsiteY0" fmla="*/ 6866467 h 6924331"/>
              <a:gd name="connsiteX1" fmla="*/ 3007349 w 3007349"/>
              <a:gd name="connsiteY1" fmla="*/ 0 h 6924331"/>
              <a:gd name="connsiteX2" fmla="*/ 2629753 w 3007349"/>
              <a:gd name="connsiteY2" fmla="*/ 6924331 h 6924331"/>
              <a:gd name="connsiteX3" fmla="*/ 0 w 3007349"/>
              <a:gd name="connsiteY3" fmla="*/ 6866467 h 6924331"/>
              <a:gd name="connsiteX0" fmla="*/ 960184 w 960183"/>
              <a:gd name="connsiteY0" fmla="*/ 6927734 h 6927734"/>
              <a:gd name="connsiteX1" fmla="*/ 377596 w 960183"/>
              <a:gd name="connsiteY1" fmla="*/ 0 h 6927734"/>
              <a:gd name="connsiteX2" fmla="*/ 0 w 960183"/>
              <a:gd name="connsiteY2" fmla="*/ 6924331 h 6927734"/>
              <a:gd name="connsiteX3" fmla="*/ 960184 w 960183"/>
              <a:gd name="connsiteY3" fmla="*/ 6927734 h 6927734"/>
              <a:gd name="connsiteX0" fmla="*/ 960184 w 960184"/>
              <a:gd name="connsiteY0" fmla="*/ 7011057 h 7011057"/>
              <a:gd name="connsiteX1" fmla="*/ 86114 w 960184"/>
              <a:gd name="connsiteY1" fmla="*/ 0 h 7011057"/>
              <a:gd name="connsiteX2" fmla="*/ 0 w 960184"/>
              <a:gd name="connsiteY2" fmla="*/ 7007654 h 7011057"/>
              <a:gd name="connsiteX3" fmla="*/ 960184 w 960184"/>
              <a:gd name="connsiteY3" fmla="*/ 7011057 h 701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0184" h="7011057">
                <a:moveTo>
                  <a:pt x="960184" y="7011057"/>
                </a:moveTo>
                <a:lnTo>
                  <a:pt x="86114" y="0"/>
                </a:lnTo>
                <a:lnTo>
                  <a:pt x="0" y="7007654"/>
                </a:lnTo>
                <a:lnTo>
                  <a:pt x="960184" y="7011057"/>
                </a:lnTo>
                <a:close/>
              </a:path>
            </a:pathLst>
          </a:custGeom>
          <a:solidFill>
            <a:srgbClr val="00B1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0" y="678"/>
            <a:ext cx="1507065" cy="2354600"/>
          </a:xfrm>
          <a:custGeom>
            <a:avLst/>
            <a:gdLst>
              <a:gd name="connsiteX0" fmla="*/ 0 w 2573311"/>
              <a:gd name="connsiteY0" fmla="*/ 0 h 6866467"/>
              <a:gd name="connsiteX1" fmla="*/ 2573311 w 2573311"/>
              <a:gd name="connsiteY1" fmla="*/ 0 h 6866467"/>
              <a:gd name="connsiteX2" fmla="*/ 2573311 w 2573311"/>
              <a:gd name="connsiteY2" fmla="*/ 6866467 h 6866467"/>
              <a:gd name="connsiteX3" fmla="*/ 9649 w 2573311"/>
              <a:gd name="connsiteY3" fmla="*/ 2309441 h 6866467"/>
              <a:gd name="connsiteX4" fmla="*/ 0 w 2573311"/>
              <a:gd name="connsiteY4" fmla="*/ 0 h 6866467"/>
              <a:gd name="connsiteX0" fmla="*/ 0 w 2573311"/>
              <a:gd name="connsiteY0" fmla="*/ 73500 h 6939967"/>
              <a:gd name="connsiteX1" fmla="*/ 1770958 w 2573311"/>
              <a:gd name="connsiteY1" fmla="*/ 0 h 6939967"/>
              <a:gd name="connsiteX2" fmla="*/ 2573311 w 2573311"/>
              <a:gd name="connsiteY2" fmla="*/ 6939967 h 6939967"/>
              <a:gd name="connsiteX3" fmla="*/ 9649 w 2573311"/>
              <a:gd name="connsiteY3" fmla="*/ 2382941 h 6939967"/>
              <a:gd name="connsiteX4" fmla="*/ 0 w 2573311"/>
              <a:gd name="connsiteY4" fmla="*/ 73500 h 6939967"/>
              <a:gd name="connsiteX0" fmla="*/ 0 w 2573311"/>
              <a:gd name="connsiteY0" fmla="*/ 0 h 6866467"/>
              <a:gd name="connsiteX1" fmla="*/ 1802184 w 2573311"/>
              <a:gd name="connsiteY1" fmla="*/ 58801 h 6866467"/>
              <a:gd name="connsiteX2" fmla="*/ 2573311 w 2573311"/>
              <a:gd name="connsiteY2" fmla="*/ 6866467 h 6866467"/>
              <a:gd name="connsiteX3" fmla="*/ 9649 w 2573311"/>
              <a:gd name="connsiteY3" fmla="*/ 2309441 h 6866467"/>
              <a:gd name="connsiteX4" fmla="*/ 0 w 2573311"/>
              <a:gd name="connsiteY4" fmla="*/ 0 h 6866467"/>
              <a:gd name="connsiteX0" fmla="*/ 0 w 2573311"/>
              <a:gd name="connsiteY0" fmla="*/ 20580 h 6807667"/>
              <a:gd name="connsiteX1" fmla="*/ 1802184 w 2573311"/>
              <a:gd name="connsiteY1" fmla="*/ 1 h 6807667"/>
              <a:gd name="connsiteX2" fmla="*/ 2573311 w 2573311"/>
              <a:gd name="connsiteY2" fmla="*/ 6807667 h 6807667"/>
              <a:gd name="connsiteX3" fmla="*/ 9649 w 2573311"/>
              <a:gd name="connsiteY3" fmla="*/ 2250641 h 6807667"/>
              <a:gd name="connsiteX4" fmla="*/ 0 w 2573311"/>
              <a:gd name="connsiteY4" fmla="*/ 20580 h 6807667"/>
              <a:gd name="connsiteX0" fmla="*/ 0 w 2573311"/>
              <a:gd name="connsiteY0" fmla="*/ 0 h 6813547"/>
              <a:gd name="connsiteX1" fmla="*/ 1802184 w 2573311"/>
              <a:gd name="connsiteY1" fmla="*/ 5881 h 6813547"/>
              <a:gd name="connsiteX2" fmla="*/ 2573311 w 2573311"/>
              <a:gd name="connsiteY2" fmla="*/ 6813547 h 6813547"/>
              <a:gd name="connsiteX3" fmla="*/ 9649 w 2573311"/>
              <a:gd name="connsiteY3" fmla="*/ 2256521 h 6813547"/>
              <a:gd name="connsiteX4" fmla="*/ 0 w 2573311"/>
              <a:gd name="connsiteY4" fmla="*/ 0 h 6813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3311" h="6813547">
                <a:moveTo>
                  <a:pt x="0" y="0"/>
                </a:moveTo>
                <a:lnTo>
                  <a:pt x="1802184" y="5881"/>
                </a:lnTo>
                <a:lnTo>
                  <a:pt x="2573311" y="6813547"/>
                </a:lnTo>
                <a:lnTo>
                  <a:pt x="9649" y="2256521"/>
                </a:lnTo>
                <a:cubicBezTo>
                  <a:pt x="6433" y="1486707"/>
                  <a:pt x="3216" y="769814"/>
                  <a:pt x="0" y="0"/>
                </a:cubicBezTo>
                <a:close/>
              </a:path>
            </a:pathLst>
          </a:custGeom>
          <a:solidFill>
            <a:srgbClr val="00EC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Isosceles Triangle 26"/>
          <p:cNvSpPr/>
          <p:nvPr/>
        </p:nvSpPr>
        <p:spPr>
          <a:xfrm rot="5400000">
            <a:off x="-118552" y="1914994"/>
            <a:ext cx="1747394" cy="1554944"/>
          </a:xfrm>
          <a:custGeom>
            <a:avLst/>
            <a:gdLst>
              <a:gd name="connsiteX0" fmla="*/ 0 w 1176403"/>
              <a:gd name="connsiteY0" fmla="*/ 1551322 h 1551322"/>
              <a:gd name="connsiteX1" fmla="*/ 1176403 w 1176403"/>
              <a:gd name="connsiteY1" fmla="*/ 0 h 1551322"/>
              <a:gd name="connsiteX2" fmla="*/ 1176403 w 1176403"/>
              <a:gd name="connsiteY2" fmla="*/ 1551322 h 1551322"/>
              <a:gd name="connsiteX3" fmla="*/ 0 w 1176403"/>
              <a:gd name="connsiteY3" fmla="*/ 1551322 h 1551322"/>
              <a:gd name="connsiteX0" fmla="*/ 0 w 1250365"/>
              <a:gd name="connsiteY0" fmla="*/ 1551322 h 1551325"/>
              <a:gd name="connsiteX1" fmla="*/ 1176403 w 1250365"/>
              <a:gd name="connsiteY1" fmla="*/ 0 h 1551325"/>
              <a:gd name="connsiteX2" fmla="*/ 1250365 w 1250365"/>
              <a:gd name="connsiteY2" fmla="*/ 1551325 h 1551325"/>
              <a:gd name="connsiteX3" fmla="*/ 0 w 1250365"/>
              <a:gd name="connsiteY3" fmla="*/ 1551322 h 1551325"/>
              <a:gd name="connsiteX0" fmla="*/ 0 w 1250365"/>
              <a:gd name="connsiteY0" fmla="*/ 1521983 h 1521986"/>
              <a:gd name="connsiteX1" fmla="*/ 1176403 w 1250365"/>
              <a:gd name="connsiteY1" fmla="*/ 0 h 1521986"/>
              <a:gd name="connsiteX2" fmla="*/ 1250365 w 1250365"/>
              <a:gd name="connsiteY2" fmla="*/ 1521986 h 1521986"/>
              <a:gd name="connsiteX3" fmla="*/ 0 w 1250365"/>
              <a:gd name="connsiteY3" fmla="*/ 1521983 h 1521986"/>
              <a:gd name="connsiteX0" fmla="*/ 0 w 1250365"/>
              <a:gd name="connsiteY0" fmla="*/ 1536653 h 1536656"/>
              <a:gd name="connsiteX1" fmla="*/ 1166626 w 1250365"/>
              <a:gd name="connsiteY1" fmla="*/ 0 h 1536656"/>
              <a:gd name="connsiteX2" fmla="*/ 1250365 w 1250365"/>
              <a:gd name="connsiteY2" fmla="*/ 1536656 h 1536656"/>
              <a:gd name="connsiteX3" fmla="*/ 0 w 1250365"/>
              <a:gd name="connsiteY3" fmla="*/ 1536653 h 1536656"/>
              <a:gd name="connsiteX0" fmla="*/ 0 w 1250365"/>
              <a:gd name="connsiteY0" fmla="*/ 1554941 h 1554944"/>
              <a:gd name="connsiteX1" fmla="*/ 618007 w 1250365"/>
              <a:gd name="connsiteY1" fmla="*/ 0 h 1554944"/>
              <a:gd name="connsiteX2" fmla="*/ 1250365 w 1250365"/>
              <a:gd name="connsiteY2" fmla="*/ 1554944 h 1554944"/>
              <a:gd name="connsiteX3" fmla="*/ 0 w 1250365"/>
              <a:gd name="connsiteY3" fmla="*/ 1554941 h 1554944"/>
              <a:gd name="connsiteX0" fmla="*/ 0 w 768532"/>
              <a:gd name="connsiteY0" fmla="*/ 1554944 h 1554944"/>
              <a:gd name="connsiteX1" fmla="*/ 136174 w 768532"/>
              <a:gd name="connsiteY1" fmla="*/ 0 h 1554944"/>
              <a:gd name="connsiteX2" fmla="*/ 768532 w 768532"/>
              <a:gd name="connsiteY2" fmla="*/ 1554944 h 1554944"/>
              <a:gd name="connsiteX3" fmla="*/ 0 w 768532"/>
              <a:gd name="connsiteY3" fmla="*/ 1554944 h 1554944"/>
              <a:gd name="connsiteX0" fmla="*/ 0 w 911650"/>
              <a:gd name="connsiteY0" fmla="*/ 1545800 h 1554944"/>
              <a:gd name="connsiteX1" fmla="*/ 279292 w 911650"/>
              <a:gd name="connsiteY1" fmla="*/ 0 h 1554944"/>
              <a:gd name="connsiteX2" fmla="*/ 911650 w 911650"/>
              <a:gd name="connsiteY2" fmla="*/ 1554944 h 1554944"/>
              <a:gd name="connsiteX3" fmla="*/ 0 w 911650"/>
              <a:gd name="connsiteY3" fmla="*/ 1545800 h 155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1650" h="1554944">
                <a:moveTo>
                  <a:pt x="0" y="1545800"/>
                </a:moveTo>
                <a:lnTo>
                  <a:pt x="279292" y="0"/>
                </a:lnTo>
                <a:lnTo>
                  <a:pt x="911650" y="1554944"/>
                </a:lnTo>
                <a:lnTo>
                  <a:pt x="0" y="1545800"/>
                </a:lnTo>
                <a:close/>
              </a:path>
            </a:pathLst>
          </a:custGeom>
          <a:solidFill>
            <a:srgbClr val="09787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27"/>
          <p:cNvSpPr/>
          <p:nvPr/>
        </p:nvSpPr>
        <p:spPr>
          <a:xfrm>
            <a:off x="546852" y="-2"/>
            <a:ext cx="2536371" cy="2336991"/>
          </a:xfrm>
          <a:custGeom>
            <a:avLst/>
            <a:gdLst>
              <a:gd name="connsiteX0" fmla="*/ 0 w 2858013"/>
              <a:gd name="connsiteY0" fmla="*/ 0 h 6866467"/>
              <a:gd name="connsiteX1" fmla="*/ 2858013 w 2858013"/>
              <a:gd name="connsiteY1" fmla="*/ 0 h 6866467"/>
              <a:gd name="connsiteX2" fmla="*/ 2858013 w 2858013"/>
              <a:gd name="connsiteY2" fmla="*/ 6866467 h 6866467"/>
              <a:gd name="connsiteX3" fmla="*/ 0 w 2858013"/>
              <a:gd name="connsiteY3" fmla="*/ 0 h 6866467"/>
              <a:gd name="connsiteX0" fmla="*/ 0 w 2858013"/>
              <a:gd name="connsiteY0" fmla="*/ 0 h 6803816"/>
              <a:gd name="connsiteX1" fmla="*/ 2858013 w 2858013"/>
              <a:gd name="connsiteY1" fmla="*/ 0 h 6803816"/>
              <a:gd name="connsiteX2" fmla="*/ 2268668 w 2858013"/>
              <a:gd name="connsiteY2" fmla="*/ 6803816 h 6803816"/>
              <a:gd name="connsiteX3" fmla="*/ 0 w 2858013"/>
              <a:gd name="connsiteY3" fmla="*/ 0 h 6803816"/>
              <a:gd name="connsiteX0" fmla="*/ 0 w 1349983"/>
              <a:gd name="connsiteY0" fmla="*/ 0 h 6866467"/>
              <a:gd name="connsiteX1" fmla="*/ 1349983 w 1349983"/>
              <a:gd name="connsiteY1" fmla="*/ 62651 h 6866467"/>
              <a:gd name="connsiteX2" fmla="*/ 760638 w 1349983"/>
              <a:gd name="connsiteY2" fmla="*/ 6866467 h 6866467"/>
              <a:gd name="connsiteX3" fmla="*/ 0 w 1349983"/>
              <a:gd name="connsiteY3" fmla="*/ 0 h 6866467"/>
              <a:gd name="connsiteX0" fmla="*/ 0 w 1349983"/>
              <a:gd name="connsiteY0" fmla="*/ 10440 h 6803816"/>
              <a:gd name="connsiteX1" fmla="*/ 1349983 w 1349983"/>
              <a:gd name="connsiteY1" fmla="*/ 0 h 6803816"/>
              <a:gd name="connsiteX2" fmla="*/ 760638 w 1349983"/>
              <a:gd name="connsiteY2" fmla="*/ 6803816 h 6803816"/>
              <a:gd name="connsiteX3" fmla="*/ 0 w 1349983"/>
              <a:gd name="connsiteY3" fmla="*/ 10440 h 6803816"/>
              <a:gd name="connsiteX0" fmla="*/ 0 w 1349983"/>
              <a:gd name="connsiteY0" fmla="*/ 10440 h 6724878"/>
              <a:gd name="connsiteX1" fmla="*/ 1349983 w 1349983"/>
              <a:gd name="connsiteY1" fmla="*/ 0 h 6724878"/>
              <a:gd name="connsiteX2" fmla="*/ 517294 w 1349983"/>
              <a:gd name="connsiteY2" fmla="*/ 6724878 h 6724878"/>
              <a:gd name="connsiteX3" fmla="*/ 0 w 1349983"/>
              <a:gd name="connsiteY3" fmla="*/ 10440 h 6724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9983" h="6724878">
                <a:moveTo>
                  <a:pt x="0" y="10440"/>
                </a:moveTo>
                <a:lnTo>
                  <a:pt x="1349983" y="0"/>
                </a:lnTo>
                <a:lnTo>
                  <a:pt x="517294" y="6724878"/>
                </a:lnTo>
                <a:lnTo>
                  <a:pt x="0" y="10440"/>
                </a:lnTo>
                <a:close/>
              </a:path>
            </a:pathLst>
          </a:custGeom>
          <a:solidFill>
            <a:srgbClr val="06514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8494413" y="2404534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/>
          <p:cNvSpPr/>
          <p:nvPr/>
        </p:nvSpPr>
        <p:spPr>
          <a:xfrm>
            <a:off x="16511834" y="0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Isosceles Triangle 30"/>
          <p:cNvSpPr/>
          <p:nvPr/>
        </p:nvSpPr>
        <p:spPr>
          <a:xfrm flipH="1" flipV="1">
            <a:off x="-22324" y="305264"/>
            <a:ext cx="1546117" cy="2058352"/>
          </a:xfrm>
          <a:custGeom>
            <a:avLst/>
            <a:gdLst>
              <a:gd name="connsiteX0" fmla="*/ 0 w 1519766"/>
              <a:gd name="connsiteY0" fmla="*/ 736199 h 736199"/>
              <a:gd name="connsiteX1" fmla="*/ 1519766 w 1519766"/>
              <a:gd name="connsiteY1" fmla="*/ 0 h 736199"/>
              <a:gd name="connsiteX2" fmla="*/ 1519766 w 1519766"/>
              <a:gd name="connsiteY2" fmla="*/ 736199 h 736199"/>
              <a:gd name="connsiteX3" fmla="*/ 0 w 1519766"/>
              <a:gd name="connsiteY3" fmla="*/ 736199 h 736199"/>
              <a:gd name="connsiteX0" fmla="*/ 0 w 1519766"/>
              <a:gd name="connsiteY0" fmla="*/ 736199 h 1371199"/>
              <a:gd name="connsiteX1" fmla="*/ 1519766 w 1519766"/>
              <a:gd name="connsiteY1" fmla="*/ 0 h 1371199"/>
              <a:gd name="connsiteX2" fmla="*/ 1519766 w 1519766"/>
              <a:gd name="connsiteY2" fmla="*/ 1371199 h 1371199"/>
              <a:gd name="connsiteX3" fmla="*/ 0 w 1519766"/>
              <a:gd name="connsiteY3" fmla="*/ 736199 h 1371199"/>
              <a:gd name="connsiteX0" fmla="*/ 0 w 1570566"/>
              <a:gd name="connsiteY0" fmla="*/ 0 h 2425700"/>
              <a:gd name="connsiteX1" fmla="*/ 1570566 w 1570566"/>
              <a:gd name="connsiteY1" fmla="*/ 1054501 h 2425700"/>
              <a:gd name="connsiteX2" fmla="*/ 1570566 w 1570566"/>
              <a:gd name="connsiteY2" fmla="*/ 2425700 h 2425700"/>
              <a:gd name="connsiteX3" fmla="*/ 0 w 1570566"/>
              <a:gd name="connsiteY3" fmla="*/ 0 h 2425700"/>
              <a:gd name="connsiteX0" fmla="*/ 0 w 1570566"/>
              <a:gd name="connsiteY0" fmla="*/ 0 h 2425700"/>
              <a:gd name="connsiteX1" fmla="*/ 1570566 w 1570566"/>
              <a:gd name="connsiteY1" fmla="*/ 852795 h 2425700"/>
              <a:gd name="connsiteX2" fmla="*/ 1570566 w 1570566"/>
              <a:gd name="connsiteY2" fmla="*/ 2425700 h 2425700"/>
              <a:gd name="connsiteX3" fmla="*/ 0 w 1570566"/>
              <a:gd name="connsiteY3" fmla="*/ 0 h 2425700"/>
              <a:gd name="connsiteX0" fmla="*/ 0 w 1584013"/>
              <a:gd name="connsiteY0" fmla="*/ 0 h 2102971"/>
              <a:gd name="connsiteX1" fmla="*/ 1570566 w 1584013"/>
              <a:gd name="connsiteY1" fmla="*/ 852795 h 2102971"/>
              <a:gd name="connsiteX2" fmla="*/ 1584013 w 1584013"/>
              <a:gd name="connsiteY2" fmla="*/ 2102971 h 2102971"/>
              <a:gd name="connsiteX3" fmla="*/ 0 w 1584013"/>
              <a:gd name="connsiteY3" fmla="*/ 0 h 2102971"/>
              <a:gd name="connsiteX0" fmla="*/ 0 w 1570566"/>
              <a:gd name="connsiteY0" fmla="*/ 0 h 2082801"/>
              <a:gd name="connsiteX1" fmla="*/ 1570566 w 1570566"/>
              <a:gd name="connsiteY1" fmla="*/ 852795 h 2082801"/>
              <a:gd name="connsiteX2" fmla="*/ 1557119 w 1570566"/>
              <a:gd name="connsiteY2" fmla="*/ 2082801 h 2082801"/>
              <a:gd name="connsiteX3" fmla="*/ 0 w 1570566"/>
              <a:gd name="connsiteY3" fmla="*/ 0 h 2082801"/>
              <a:gd name="connsiteX0" fmla="*/ 0 w 1546117"/>
              <a:gd name="connsiteY0" fmla="*/ 0 h 2058352"/>
              <a:gd name="connsiteX1" fmla="*/ 1546117 w 1546117"/>
              <a:gd name="connsiteY1" fmla="*/ 828346 h 2058352"/>
              <a:gd name="connsiteX2" fmla="*/ 1532670 w 1546117"/>
              <a:gd name="connsiteY2" fmla="*/ 2058352 h 2058352"/>
              <a:gd name="connsiteX3" fmla="*/ 0 w 1546117"/>
              <a:gd name="connsiteY3" fmla="*/ 0 h 2058352"/>
              <a:gd name="connsiteX0" fmla="*/ 0 w 1546117"/>
              <a:gd name="connsiteY0" fmla="*/ 0 h 2058352"/>
              <a:gd name="connsiteX1" fmla="*/ 1546117 w 1546117"/>
              <a:gd name="connsiteY1" fmla="*/ 32818 h 2058352"/>
              <a:gd name="connsiteX2" fmla="*/ 1532670 w 1546117"/>
              <a:gd name="connsiteY2" fmla="*/ 2058352 h 2058352"/>
              <a:gd name="connsiteX3" fmla="*/ 0 w 1546117"/>
              <a:gd name="connsiteY3" fmla="*/ 0 h 2058352"/>
              <a:gd name="connsiteX0" fmla="*/ 0 w 1546117"/>
              <a:gd name="connsiteY0" fmla="*/ 0 h 2058352"/>
              <a:gd name="connsiteX1" fmla="*/ 1546117 w 1546117"/>
              <a:gd name="connsiteY1" fmla="*/ 261418 h 2058352"/>
              <a:gd name="connsiteX2" fmla="*/ 1532670 w 1546117"/>
              <a:gd name="connsiteY2" fmla="*/ 2058352 h 2058352"/>
              <a:gd name="connsiteX3" fmla="*/ 0 w 1546117"/>
              <a:gd name="connsiteY3" fmla="*/ 0 h 20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6117" h="2058352">
                <a:moveTo>
                  <a:pt x="0" y="0"/>
                </a:moveTo>
                <a:lnTo>
                  <a:pt x="1546117" y="261418"/>
                </a:lnTo>
                <a:cubicBezTo>
                  <a:pt x="1541635" y="936596"/>
                  <a:pt x="1537152" y="1383174"/>
                  <a:pt x="1532670" y="2058352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  <a:lumOff val="50000"/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Isosceles Triangle 18"/>
          <p:cNvSpPr/>
          <p:nvPr/>
        </p:nvSpPr>
        <p:spPr>
          <a:xfrm rot="10800000">
            <a:off x="1507064" y="-4"/>
            <a:ext cx="3769023" cy="2364423"/>
          </a:xfrm>
          <a:custGeom>
            <a:avLst/>
            <a:gdLst>
              <a:gd name="connsiteX0" fmla="*/ 0 w 1736876"/>
              <a:gd name="connsiteY0" fmla="*/ 2409779 h 2409779"/>
              <a:gd name="connsiteX1" fmla="*/ 1736876 w 1736876"/>
              <a:gd name="connsiteY1" fmla="*/ 0 h 2409779"/>
              <a:gd name="connsiteX2" fmla="*/ 1736876 w 1736876"/>
              <a:gd name="connsiteY2" fmla="*/ 2409779 h 2409779"/>
              <a:gd name="connsiteX3" fmla="*/ 0 w 1736876"/>
              <a:gd name="connsiteY3" fmla="*/ 2409779 h 2409779"/>
              <a:gd name="connsiteX0" fmla="*/ 0 w 1736876"/>
              <a:gd name="connsiteY0" fmla="*/ 2409779 h 2409779"/>
              <a:gd name="connsiteX1" fmla="*/ 1736876 w 1736876"/>
              <a:gd name="connsiteY1" fmla="*/ 0 h 2409779"/>
              <a:gd name="connsiteX2" fmla="*/ 1018419 w 1736876"/>
              <a:gd name="connsiteY2" fmla="*/ 2409779 h 2409779"/>
              <a:gd name="connsiteX3" fmla="*/ 0 w 1736876"/>
              <a:gd name="connsiteY3" fmla="*/ 2409779 h 240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6876" h="2409779">
                <a:moveTo>
                  <a:pt x="0" y="2409779"/>
                </a:moveTo>
                <a:lnTo>
                  <a:pt x="1736876" y="0"/>
                </a:lnTo>
                <a:lnTo>
                  <a:pt x="1018419" y="2409779"/>
                </a:lnTo>
                <a:lnTo>
                  <a:pt x="0" y="2409779"/>
                </a:lnTo>
                <a:close/>
              </a:path>
            </a:pathLst>
          </a:custGeom>
          <a:solidFill>
            <a:srgbClr val="5BBD8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6251" y="2596558"/>
            <a:ext cx="9233254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6251" y="4242857"/>
            <a:ext cx="9233254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9F2B1E-18BD-B848-9986-C6C59536F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518" y="733507"/>
            <a:ext cx="4468906" cy="1148261"/>
          </a:xfrm>
          <a:prstGeom prst="rect">
            <a:avLst/>
          </a:prstGeom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8A043B5-0049-BE49-8E95-1D8AD96D40FD}"/>
              </a:ext>
            </a:extLst>
          </p:cNvPr>
          <p:cNvSpPr/>
          <p:nvPr/>
        </p:nvSpPr>
        <p:spPr>
          <a:xfrm flipH="1">
            <a:off x="6382512" y="6041362"/>
            <a:ext cx="5809488" cy="844070"/>
          </a:xfrm>
          <a:prstGeom prst="rtTriangle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4766EA-6B64-2F40-B47D-C8C5B297ADDD}"/>
              </a:ext>
            </a:extLst>
          </p:cNvPr>
          <p:cNvSpPr txBox="1"/>
          <p:nvPr/>
        </p:nvSpPr>
        <p:spPr>
          <a:xfrm>
            <a:off x="8932332" y="6581001"/>
            <a:ext cx="3184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</a:rPr>
              <a:t>WWW.UCADVICE.CO.UK</a:t>
            </a:r>
          </a:p>
        </p:txBody>
      </p:sp>
    </p:spTree>
    <p:extLst>
      <p:ext uri="{BB962C8B-B14F-4D97-AF65-F5344CB8AC3E}">
        <p14:creationId xmlns:p14="http://schemas.microsoft.com/office/powerpoint/2010/main" val="258117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196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4316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296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619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47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129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58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4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DCD67E-1551-8E46-AA05-4D6E0EA1420C}"/>
              </a:ext>
            </a:extLst>
          </p:cNvPr>
          <p:cNvSpPr txBox="1"/>
          <p:nvPr userDrawn="1"/>
        </p:nvSpPr>
        <p:spPr>
          <a:xfrm>
            <a:off x="10244790" y="1824865"/>
            <a:ext cx="1850476" cy="243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b="0" spc="200" baseline="0" dirty="0">
                <a:solidFill>
                  <a:schemeClr val="bg1"/>
                </a:solidFill>
              </a:rPr>
              <a:t>UCADVIC</a:t>
            </a:r>
            <a:r>
              <a:rPr lang="en-US" sz="1200" b="0" spc="0" baseline="0" dirty="0">
                <a:solidFill>
                  <a:schemeClr val="bg1"/>
                </a:solidFill>
              </a:rPr>
              <a:t>E . </a:t>
            </a:r>
            <a:r>
              <a:rPr lang="en-US" sz="1200" b="0" spc="200" baseline="0" dirty="0">
                <a:solidFill>
                  <a:schemeClr val="bg1"/>
                </a:solidFill>
              </a:rPr>
              <a:t>CO.U</a:t>
            </a:r>
            <a:r>
              <a:rPr lang="en-US" sz="1200" b="0" spc="0" baseline="0" dirty="0">
                <a:solidFill>
                  <a:schemeClr val="bg1"/>
                </a:solidFill>
              </a:rPr>
              <a:t>K</a:t>
            </a:r>
            <a:endParaRPr lang="en-US" sz="1600" b="0" spc="0" baseline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10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115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80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745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603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73D53EBE-E6AA-4D6A-BC39-01C751482B36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08489524-6BB9-4694-B2FF-12DED40360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91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417576"/>
            <a:ext cx="9435930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911097"/>
            <a:ext cx="10798386" cy="4130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8BD2E808-6D36-CE42-918E-C7B1965693AC}"/>
              </a:ext>
            </a:extLst>
          </p:cNvPr>
          <p:cNvSpPr/>
          <p:nvPr/>
        </p:nvSpPr>
        <p:spPr>
          <a:xfrm flipH="1">
            <a:off x="6382512" y="6041362"/>
            <a:ext cx="5809488" cy="844070"/>
          </a:xfrm>
          <a:prstGeom prst="rtTriangle">
            <a:avLst/>
          </a:prstGeom>
          <a:solidFill>
            <a:schemeClr val="accent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1F0D51-52E9-5B43-B59B-29978186095E}"/>
              </a:ext>
            </a:extLst>
          </p:cNvPr>
          <p:cNvSpPr txBox="1"/>
          <p:nvPr/>
        </p:nvSpPr>
        <p:spPr>
          <a:xfrm>
            <a:off x="8996340" y="6544425"/>
            <a:ext cx="3184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pc="600" dirty="0">
                <a:solidFill>
                  <a:schemeClr val="bg1"/>
                </a:solidFill>
              </a:rPr>
              <a:t>WWW.UCADVICE.CO.UK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13E214-14BE-A44F-A416-AC1BACD031A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68782" y="721360"/>
            <a:ext cx="1106938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209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521B-3DAA-4C24-A2C0-472139F3C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9753" y="2046914"/>
            <a:ext cx="7543964" cy="2759978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Non dependents and their expected contributions to the eligible rent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181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706B1-508C-4215-9E03-893260D42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Universal Credit Non-dep deductions - </a:t>
            </a:r>
            <a:r>
              <a:rPr lang="en-GB" dirty="0">
                <a:solidFill>
                  <a:srgbClr val="FF0000"/>
                </a:solidFill>
              </a:rPr>
              <a:t>£77.87 pcm </a:t>
            </a:r>
            <a:r>
              <a:rPr lang="en-GB" dirty="0"/>
              <a:t>for each ND in household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D35B-7516-47BC-88A7-59A2DF82F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0000"/>
                </a:solidFill>
              </a:rPr>
              <a:t>However, NO deduction </a:t>
            </a:r>
            <a:r>
              <a:rPr lang="en-GB" dirty="0"/>
              <a:t>– where Renter and/or partner in receipt of:</a:t>
            </a:r>
          </a:p>
          <a:p>
            <a:pPr lvl="1"/>
            <a:r>
              <a:rPr lang="en-GB" dirty="0"/>
              <a:t> DLA (Care) @ middle or highest rate or PIP (daily Living)</a:t>
            </a:r>
          </a:p>
          <a:p>
            <a:r>
              <a:rPr lang="en-GB" dirty="0"/>
              <a:t>Certified Blind</a:t>
            </a:r>
          </a:p>
          <a:p>
            <a:r>
              <a:rPr lang="en-GB" dirty="0"/>
              <a:t>OR, Non-dependent is:</a:t>
            </a:r>
          </a:p>
          <a:p>
            <a:pPr lvl="1"/>
            <a:r>
              <a:rPr lang="en-GB" dirty="0"/>
              <a:t>Under 21</a:t>
            </a:r>
          </a:p>
          <a:p>
            <a:pPr lvl="1"/>
            <a:r>
              <a:rPr lang="en-GB" dirty="0"/>
              <a:t>Single parent</a:t>
            </a:r>
          </a:p>
          <a:p>
            <a:pPr lvl="1"/>
            <a:r>
              <a:rPr lang="en-GB" dirty="0"/>
              <a:t>Son/daughter as a member of armed forces is away on duty</a:t>
            </a:r>
          </a:p>
          <a:p>
            <a:pPr lvl="1"/>
            <a:r>
              <a:rPr lang="en-GB" dirty="0"/>
              <a:t>In receipt of PIP (Daily Living) or DLA (Care) </a:t>
            </a:r>
          </a:p>
          <a:p>
            <a:pPr lvl="1"/>
            <a:r>
              <a:rPr lang="en-GB" dirty="0"/>
              <a:t>In receipt of Pension Credit</a:t>
            </a:r>
          </a:p>
          <a:p>
            <a:pPr lvl="1"/>
            <a:r>
              <a:rPr lang="en-GB" dirty="0"/>
              <a:t>In receipt of Carer’s Allowance</a:t>
            </a:r>
          </a:p>
          <a:p>
            <a:pPr lvl="1"/>
            <a:r>
              <a:rPr lang="en-GB" dirty="0"/>
              <a:t>A prisoner</a:t>
            </a:r>
          </a:p>
          <a:p>
            <a:pPr lvl="1"/>
            <a:r>
              <a:rPr lang="en-GB" sz="2200" dirty="0">
                <a:solidFill>
                  <a:srgbClr val="FF0000"/>
                </a:solidFill>
              </a:rPr>
              <a:t>Otherwise the £77.87 charge is applied to each ND in the household</a:t>
            </a:r>
          </a:p>
        </p:txBody>
      </p:sp>
    </p:spTree>
    <p:extLst>
      <p:ext uri="{BB962C8B-B14F-4D97-AF65-F5344CB8AC3E}">
        <p14:creationId xmlns:p14="http://schemas.microsoft.com/office/powerpoint/2010/main" val="3929166078"/>
      </p:ext>
    </p:extLst>
  </p:cSld>
  <p:clrMapOvr>
    <a:masterClrMapping/>
  </p:clrMapOvr>
</p:sld>
</file>

<file path=ppt/theme/theme1.xml><?xml version="1.0" encoding="utf-8"?>
<a:theme xmlns:a="http://schemas.openxmlformats.org/drawingml/2006/main" name="UCA">
  <a:themeElements>
    <a:clrScheme name="UCA 1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5BBD8B"/>
      </a:accent1>
      <a:accent2>
        <a:srgbClr val="06514E"/>
      </a:accent2>
      <a:accent3>
        <a:srgbClr val="E6B91E"/>
      </a:accent3>
      <a:accent4>
        <a:srgbClr val="00EC8E"/>
      </a:accent4>
      <a:accent5>
        <a:srgbClr val="C42F1A"/>
      </a:accent5>
      <a:accent6>
        <a:srgbClr val="918655"/>
      </a:accent6>
      <a:hlink>
        <a:srgbClr val="3CB9B3"/>
      </a:hlink>
      <a:folHlink>
        <a:srgbClr val="3CB9B3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A" id="{184FB8F4-DCD7-C440-BF03-31AEE9D0CB59}" vid="{500EB956-0BF3-FA46-BFFF-36E5F905AA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UCA</Template>
  <TotalTime>4650</TotalTime>
  <Words>116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UCA</vt:lpstr>
      <vt:lpstr>Non dependents and their expected contributions to the eligible rent</vt:lpstr>
      <vt:lpstr>Universal Credit Non-dep deductions - £77.87 pcm for each ND in household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Credit for “Working Age” claimants – An Update!</dc:title>
  <dc:creator>David Towers</dc:creator>
  <cp:lastModifiedBy>william irvine</cp:lastModifiedBy>
  <cp:revision>125</cp:revision>
  <dcterms:created xsi:type="dcterms:W3CDTF">2018-09-24T07:41:27Z</dcterms:created>
  <dcterms:modified xsi:type="dcterms:W3CDTF">2022-08-03T19:28:53Z</dcterms:modified>
</cp:coreProperties>
</file>