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511" r:id="rId2"/>
    <p:sldId id="598" r:id="rId3"/>
    <p:sldId id="513" r:id="rId4"/>
    <p:sldId id="618" r:id="rId5"/>
    <p:sldId id="640" r:id="rId6"/>
    <p:sldId id="52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190"/>
    <a:srgbClr val="012639"/>
    <a:srgbClr val="621841"/>
    <a:srgbClr val="9E2668"/>
    <a:srgbClr val="D32BA7"/>
    <a:srgbClr val="A1316E"/>
    <a:srgbClr val="DF51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4B61A1-EF9A-4203-8E0D-E13BC1E97581}" v="1" dt="2021-10-29T09:52:17.3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5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85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497DA8-E8D1-483D-8714-23484FBBDBA2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729C21-1852-4926-A335-3728F072CA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1740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FBCFE67E-2817-425D-94ED-E672CFAC10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27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8B3FFE2-1EC5-405D-AEBB-CB43888529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97927" y="1138989"/>
            <a:ext cx="6470072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9817A9-987A-4689-9A19-A6FC9AADA5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97927" y="3676852"/>
            <a:ext cx="6478386" cy="57095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63C153-5C16-4631-9E2A-296D61ABE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3EBE-E6AA-4D6A-BC39-01C751482B36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1C89BA-9C1F-4822-8040-BCD3A2C05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855F99-7992-479D-9384-56176627F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89524-6BB9-4694-B2FF-12DED40360C5}" type="slidenum">
              <a:rPr lang="en-GB" smtClean="0"/>
              <a:t>‹#›</a:t>
            </a:fld>
            <a:endParaRPr lang="en-GB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F9B40AA-5272-3C49-A878-528282C6B93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2800" y="441921"/>
            <a:ext cx="1410466" cy="128164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C3FFFBC9-A668-B442-AD9F-5D041EAB6213}"/>
              </a:ext>
            </a:extLst>
          </p:cNvPr>
          <p:cNvSpPr txBox="1"/>
          <p:nvPr userDrawn="1"/>
        </p:nvSpPr>
        <p:spPr>
          <a:xfrm>
            <a:off x="10244790" y="1824865"/>
            <a:ext cx="1850476" cy="243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200" b="0" spc="200" baseline="0" dirty="0">
                <a:solidFill>
                  <a:schemeClr val="bg1"/>
                </a:solidFill>
              </a:rPr>
              <a:t>UCADVIC</a:t>
            </a:r>
            <a:r>
              <a:rPr lang="en-US" sz="1200" b="0" spc="0" baseline="0" dirty="0">
                <a:solidFill>
                  <a:schemeClr val="bg1"/>
                </a:solidFill>
              </a:rPr>
              <a:t>E . </a:t>
            </a:r>
            <a:r>
              <a:rPr lang="en-US" sz="1200" b="0" spc="200" baseline="0" dirty="0">
                <a:solidFill>
                  <a:schemeClr val="bg1"/>
                </a:solidFill>
              </a:rPr>
              <a:t>CO.U</a:t>
            </a:r>
            <a:r>
              <a:rPr lang="en-US" sz="1200" b="0" spc="0" baseline="0" dirty="0">
                <a:solidFill>
                  <a:schemeClr val="bg1"/>
                </a:solidFill>
              </a:rPr>
              <a:t>K</a:t>
            </a:r>
            <a:endParaRPr lang="en-US" sz="1600" b="0" spc="0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408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1568F-20C6-4B9C-82AC-72B4001D3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7482DF-1188-4444-9F76-015D69E45A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407955-3018-49F4-93AD-D04B14CCF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3EBE-E6AA-4D6A-BC39-01C751482B36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9FFE6F-37C8-46EF-9FB9-608C69FE6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BB4794-4EAC-496A-A17C-5B22CD0CA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89524-6BB9-4694-B2FF-12DED4036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064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1A74AE-F3A1-4218-A875-95B3D11E44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6EA9CD-B0A0-445C-B5CA-35F47201D9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CC692F-5387-40D1-8B2B-5E94FDFB4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3EBE-E6AA-4D6A-BC39-01C751482B36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90578B-AE01-47C5-9F0E-BD15C3FFE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62E803-1BF0-45D1-A4DD-48472B539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89524-6BB9-4694-B2FF-12DED4036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871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F76AD-7E61-4B5B-848E-E27275924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A187F-69CB-439F-82B4-2A8D8E939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CD74DF-E5C6-468C-B66E-62624F8B0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3EBE-E6AA-4D6A-BC39-01C751482B36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FFD69-8C12-4BC6-8DA4-CD7AD97B3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0855E4-FD44-4AA4-AA0B-E4F1093A0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89524-6BB9-4694-B2FF-12DED4036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7837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881841A-F06A-44F7-80AC-1227089959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C032930-4EB8-4662-A6BA-7FB7FDC46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0CD4CA-238F-4B2F-9346-4674E22186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012639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693BBF-6FA8-4F41-A72C-63D9273FD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3EBE-E6AA-4D6A-BC39-01C751482B36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33566-9223-495D-A43A-AC6BB825E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C85E5B-3B9C-45AD-A3FF-57DCDEC36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89524-6BB9-4694-B2FF-12DED40360C5}" type="slidenum">
              <a:rPr lang="en-GB" smtClean="0"/>
              <a:t>‹#›</a:t>
            </a:fld>
            <a:endParaRPr lang="en-GB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2D4B38F-8CBF-CA4A-98DD-C3CBDD3244A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2800" y="441921"/>
            <a:ext cx="1410466" cy="1281646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54D5C803-7BEE-DA40-8D0D-68FDBE576749}"/>
              </a:ext>
            </a:extLst>
          </p:cNvPr>
          <p:cNvSpPr txBox="1"/>
          <p:nvPr userDrawn="1"/>
        </p:nvSpPr>
        <p:spPr>
          <a:xfrm>
            <a:off x="10244790" y="1824865"/>
            <a:ext cx="1850476" cy="243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200" b="0" spc="200" baseline="0" dirty="0">
                <a:solidFill>
                  <a:schemeClr val="bg1"/>
                </a:solidFill>
              </a:rPr>
              <a:t>UCADVIC</a:t>
            </a:r>
            <a:r>
              <a:rPr lang="en-US" sz="1200" b="0" spc="0" baseline="0" dirty="0">
                <a:solidFill>
                  <a:schemeClr val="bg1"/>
                </a:solidFill>
              </a:rPr>
              <a:t>E . </a:t>
            </a:r>
            <a:r>
              <a:rPr lang="en-US" sz="1200" b="0" spc="200" baseline="0" dirty="0">
                <a:solidFill>
                  <a:schemeClr val="bg1"/>
                </a:solidFill>
              </a:rPr>
              <a:t>CO.U</a:t>
            </a:r>
            <a:r>
              <a:rPr lang="en-US" sz="1200" b="0" spc="0" baseline="0" dirty="0">
                <a:solidFill>
                  <a:schemeClr val="bg1"/>
                </a:solidFill>
              </a:rPr>
              <a:t>K</a:t>
            </a:r>
            <a:endParaRPr lang="en-US" sz="1600" b="0" spc="0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119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52805-3096-4B9A-9EB1-B2D2688A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DA6C0F-993F-4CC4-A02D-1EE217A4E9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6C7CC6-1557-4033-B322-7C31A8272A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5816C9-5640-40A5-84ED-183924F0D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3EBE-E6AA-4D6A-BC39-01C751482B36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00084D-DF34-4A6E-A86B-4BF07E799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A5F3FA-D946-468E-9D45-CBB229133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89524-6BB9-4694-B2FF-12DED4036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251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AB871-F4B3-45CB-86D9-6EBBEB7D3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B012A3-99B0-441E-AA98-8ADD801AE1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F52B1F-189F-48CC-834D-AD0A7ED052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C4F14B-E718-48A6-B4B3-7EE04000F9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7162C3-1EF2-4BA1-916C-DF72009410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3E7E80-AFEF-4B82-B980-5D364C0C2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3EBE-E6AA-4D6A-BC39-01C751482B36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103CA5-C507-4295-A4C0-15DCC43A4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333371-0F98-4FFE-9DA6-2A870183A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89524-6BB9-4694-B2FF-12DED4036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9236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46946-6381-4FC3-AB91-978C671AB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5FA652-49A8-4166-83C6-08295F696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3EBE-E6AA-4D6A-BC39-01C751482B36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28719B-B97C-4C6C-9437-1CC9AB9D9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9BFE48-22CD-47C7-9AD1-96E802570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89524-6BB9-4694-B2FF-12DED4036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826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E508D0-313C-407D-9686-708B819EC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3EBE-E6AA-4D6A-BC39-01C751482B36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8CD45F-DBB5-4127-A50B-BFC9C702C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C71B1B-B590-4D6A-A625-9D26A002B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89524-6BB9-4694-B2FF-12DED4036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4602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B29B8-D624-48A9-B2D7-A2C3EA2C4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5F7C7-B596-4DE2-A4EE-58D4694C5C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E070A3-54FD-43A7-AAE0-E9BC29015A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C73AA7-F76A-4A08-A18A-1571E63EF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3EBE-E6AA-4D6A-BC39-01C751482B36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E0168A-7A67-4C29-997B-88F61A2D4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AF081-7766-4ECA-88D7-D42E08A0A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89524-6BB9-4694-B2FF-12DED4036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424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0DC1D-0C6D-490F-898A-E2EB54253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DC64D3-933E-4C84-BE56-5B27BDF2FA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468E14-CBBC-456D-B4B2-F8DA5C6116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87BE5D-28EC-456B-93EB-2AF72D6FF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3EBE-E6AA-4D6A-BC39-01C751482B36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88A50E-906D-4C73-969D-27BBE025F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4A6B21-E926-4B04-9AB1-545378A2E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89524-6BB9-4694-B2FF-12DED4036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014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8546F2B9-B204-413B-96C7-EDC148393C1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B7090C-29C3-48C0-A273-9F1F5311D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E309A0-6E04-45CB-9B72-C1325FC8A5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CA745A-70A3-431E-B243-5B68EECAF4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8800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53EBE-E6AA-4D6A-BC39-01C751482B36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E9CCD-8AD3-496B-8D74-C6491EFF9A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41567" y="635634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A65875-428D-4CC7-A587-1A86FC0907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54734" y="6356349"/>
            <a:ext cx="19645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89524-6BB9-4694-B2FF-12DED40360C5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9C469AD-3A26-7B40-95FB-A97D1F21B5E6}"/>
              </a:ext>
            </a:extLst>
          </p:cNvPr>
          <p:cNvSpPr txBox="1"/>
          <p:nvPr userDrawn="1"/>
        </p:nvSpPr>
        <p:spPr>
          <a:xfrm>
            <a:off x="10576800" y="1430791"/>
            <a:ext cx="1353600" cy="2058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900" b="0" spc="200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UCADVIC</a:t>
            </a:r>
            <a:r>
              <a:rPr lang="en-US" sz="900" b="0" spc="0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 . </a:t>
            </a:r>
            <a:r>
              <a:rPr lang="en-US" sz="900" b="0" spc="200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CO.U</a:t>
            </a:r>
            <a:r>
              <a:rPr lang="en-US" sz="900" b="0" spc="0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</a:t>
            </a:r>
            <a:endParaRPr lang="en-US" sz="1050" b="0" spc="0" baseline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3F740DD-F172-7F4D-93CD-F326D0D6C143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313" y="474123"/>
            <a:ext cx="978574" cy="88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672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D2419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12639"/>
          </a:solidFill>
          <a:latin typeface="Trebuchet MS" panose="020B0603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12639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12639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12639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12639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B28F1D7-0F33-CB47-917A-BF7C369E8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Universal Credit &amp; Third-Party deduction rates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2ECC24B8-833D-1748-B511-FEB6C261E9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Examples using October 2021 rates provisions!</a:t>
            </a:r>
          </a:p>
        </p:txBody>
      </p:sp>
    </p:spTree>
    <p:extLst>
      <p:ext uri="{BB962C8B-B14F-4D97-AF65-F5344CB8AC3E}">
        <p14:creationId xmlns:p14="http://schemas.microsoft.com/office/powerpoint/2010/main" val="2191542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13FE5-2DFA-42BF-B163-4B855D2D6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Universal Credit Rates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EF9CB-A260-4A13-B315-F38FFF29CE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sz="1800" b="1" dirty="0"/>
              <a:t>Standard Allowance                                                               </a:t>
            </a:r>
            <a:r>
              <a:rPr lang="en-GB" sz="1800" b="1" dirty="0">
                <a:solidFill>
                  <a:schemeClr val="accent1"/>
                </a:solidFill>
              </a:rPr>
              <a:t>1st October </a:t>
            </a:r>
          </a:p>
          <a:p>
            <a:pPr lvl="1"/>
            <a:r>
              <a:rPr lang="en-GB" sz="1800" dirty="0"/>
              <a:t>Single   - under 25                                        £251.77        </a:t>
            </a:r>
            <a:r>
              <a:rPr lang="en-GB" sz="1800" dirty="0">
                <a:solidFill>
                  <a:srgbClr val="FF0000"/>
                </a:solidFill>
              </a:rPr>
              <a:t>£257.33    </a:t>
            </a:r>
          </a:p>
          <a:p>
            <a:pPr lvl="1"/>
            <a:r>
              <a:rPr lang="en-GB" sz="1800" dirty="0"/>
              <a:t>              25+                                                £317.82        </a:t>
            </a:r>
            <a:r>
              <a:rPr lang="en-GB" sz="1800" dirty="0">
                <a:solidFill>
                  <a:srgbClr val="FF0000"/>
                </a:solidFill>
              </a:rPr>
              <a:t>£324.84</a:t>
            </a:r>
          </a:p>
          <a:p>
            <a:pPr lvl="1"/>
            <a:r>
              <a:rPr lang="en-GB" sz="1800" dirty="0"/>
              <a:t>Couple  - both under 25                                £395.20        </a:t>
            </a:r>
            <a:r>
              <a:rPr lang="en-GB" sz="1800" dirty="0">
                <a:solidFill>
                  <a:srgbClr val="FF0000"/>
                </a:solidFill>
              </a:rPr>
              <a:t>£403.93</a:t>
            </a:r>
          </a:p>
          <a:p>
            <a:pPr lvl="1"/>
            <a:r>
              <a:rPr lang="en-GB" sz="1800" dirty="0"/>
              <a:t>            One or both over 25                         £498.89         </a:t>
            </a:r>
            <a:r>
              <a:rPr lang="en-GB" sz="1800" dirty="0">
                <a:solidFill>
                  <a:srgbClr val="FF0000"/>
                </a:solidFill>
              </a:rPr>
              <a:t>£509.91</a:t>
            </a:r>
          </a:p>
          <a:p>
            <a:r>
              <a:rPr lang="en-GB" sz="1800" b="1" dirty="0"/>
              <a:t>Additional Elements</a:t>
            </a:r>
          </a:p>
          <a:p>
            <a:r>
              <a:rPr lang="en-GB" sz="1800" dirty="0"/>
              <a:t>First child born before 6</a:t>
            </a:r>
            <a:r>
              <a:rPr lang="en-GB" sz="1800" baseline="30000" dirty="0"/>
              <a:t>th</a:t>
            </a:r>
            <a:r>
              <a:rPr lang="en-GB" sz="1800" dirty="0"/>
              <a:t> April 2017                    £282.50</a:t>
            </a:r>
          </a:p>
          <a:p>
            <a:r>
              <a:rPr lang="en-GB" sz="1800" dirty="0"/>
              <a:t>2</a:t>
            </a:r>
            <a:r>
              <a:rPr lang="en-GB" sz="1800" baseline="30000" dirty="0"/>
              <a:t>nd</a:t>
            </a:r>
            <a:r>
              <a:rPr lang="en-GB" sz="1800" dirty="0"/>
              <a:t> child &amp; each subsequent qualifying child         £237.50</a:t>
            </a:r>
          </a:p>
          <a:p>
            <a:r>
              <a:rPr lang="en-GB" sz="1800" b="1" dirty="0"/>
              <a:t>Disabled Child </a:t>
            </a:r>
          </a:p>
          <a:p>
            <a:pPr lvl="1"/>
            <a:r>
              <a:rPr lang="en-GB" sz="1400" dirty="0"/>
              <a:t>LOWER RATE                                                                 £128.89                                                            </a:t>
            </a:r>
          </a:p>
          <a:p>
            <a:pPr lvl="1"/>
            <a:r>
              <a:rPr lang="en-GB" sz="1400" dirty="0"/>
              <a:t>Higher Rate                                                                  £402.41</a:t>
            </a:r>
          </a:p>
          <a:p>
            <a:r>
              <a:rPr lang="en-GB" sz="1800" b="1" dirty="0"/>
              <a:t>Limited Capability for work                                </a:t>
            </a:r>
            <a:r>
              <a:rPr lang="en-GB" sz="1800" dirty="0"/>
              <a:t>£128.89 (only for those who qualified before April 2017)</a:t>
            </a:r>
          </a:p>
          <a:p>
            <a:r>
              <a:rPr lang="en-GB" sz="1800" b="1" dirty="0"/>
              <a:t>Limited Capability for work- related activity      </a:t>
            </a:r>
            <a:r>
              <a:rPr lang="en-GB" sz="1800" dirty="0"/>
              <a:t>£343.63 (support group)</a:t>
            </a:r>
          </a:p>
          <a:p>
            <a:r>
              <a:rPr lang="en-GB" sz="1800" b="1" dirty="0"/>
              <a:t>Carer  </a:t>
            </a:r>
            <a:r>
              <a:rPr lang="en-GB" sz="1800" dirty="0"/>
              <a:t>                                                                £163.73</a:t>
            </a:r>
          </a:p>
          <a:p>
            <a:r>
              <a:rPr lang="en-GB" sz="1800" b="1" dirty="0"/>
              <a:t>Child care costs  </a:t>
            </a:r>
            <a:r>
              <a:rPr lang="en-GB" sz="1800" dirty="0"/>
              <a:t>-one child                                  £646.35</a:t>
            </a:r>
          </a:p>
          <a:p>
            <a:r>
              <a:rPr lang="en-GB" sz="1800" dirty="0"/>
              <a:t>                          - 2 or more                                £1108.04</a:t>
            </a:r>
          </a:p>
          <a:p>
            <a:r>
              <a:rPr lang="en-GB" sz="1800" dirty="0"/>
              <a:t>2 child limit applies from April 2017</a:t>
            </a:r>
          </a:p>
        </p:txBody>
      </p:sp>
    </p:spTree>
    <p:extLst>
      <p:ext uri="{BB962C8B-B14F-4D97-AF65-F5344CB8AC3E}">
        <p14:creationId xmlns:p14="http://schemas.microsoft.com/office/powerpoint/2010/main" val="2800816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7D9BF-700A-414D-9EC5-4575C2727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UC Example –Single Person, working with disability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9B73AF-4D6B-984C-AF81-C133378CD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>
                <a:solidFill>
                  <a:srgbClr val="00B050"/>
                </a:solidFill>
              </a:rPr>
              <a:t>Amin is aged 24. He is single and has no children. He has a disability and receives DLA at middle rate £260 pcm (CARE) higher £271.05 (Mobility). DWP accept he has very limited capability for work and is placed in Support Group. He lives in a PRS flat which is the right size for him. His rent is £500pcm which accords with the 1 bedroom rate for this area. He works and has net earnings of £680 pcm.</a:t>
            </a:r>
          </a:p>
          <a:p>
            <a:r>
              <a:rPr lang="en-GB" sz="2000" dirty="0">
                <a:solidFill>
                  <a:srgbClr val="002060"/>
                </a:solidFill>
              </a:rPr>
              <a:t>Step 1 – Calculate Maximum UC                                        Income</a:t>
            </a:r>
          </a:p>
          <a:p>
            <a:pPr lvl="1"/>
            <a:r>
              <a:rPr lang="en-GB" sz="1600" dirty="0">
                <a:solidFill>
                  <a:srgbClr val="002060"/>
                </a:solidFill>
              </a:rPr>
              <a:t>Standard Allowance            £257.33</a:t>
            </a:r>
          </a:p>
          <a:p>
            <a:pPr lvl="1"/>
            <a:r>
              <a:rPr lang="en-GB" sz="1600" dirty="0">
                <a:solidFill>
                  <a:srgbClr val="002060"/>
                </a:solidFill>
              </a:rPr>
              <a:t>Limited capability for Work </a:t>
            </a:r>
            <a:r>
              <a:rPr lang="en-GB" sz="1600" dirty="0">
                <a:solidFill>
                  <a:srgbClr val="00B0F0"/>
                </a:solidFill>
              </a:rPr>
              <a:t>£343.63                                               Earnings assessment</a:t>
            </a:r>
            <a:endParaRPr lang="en-GB" sz="1600" dirty="0">
              <a:solidFill>
                <a:srgbClr val="002060"/>
              </a:solidFill>
            </a:endParaRPr>
          </a:p>
          <a:p>
            <a:pPr lvl="1"/>
            <a:r>
              <a:rPr lang="en-GB" sz="1600" dirty="0">
                <a:solidFill>
                  <a:srgbClr val="002060"/>
                </a:solidFill>
              </a:rPr>
              <a:t>Housing costs                     £500.00                                              Assessable earnings</a:t>
            </a:r>
          </a:p>
          <a:p>
            <a:pPr lvl="1"/>
            <a:r>
              <a:rPr lang="en-GB" sz="1600" dirty="0">
                <a:solidFill>
                  <a:srgbClr val="002060"/>
                </a:solidFill>
              </a:rPr>
              <a:t>Total  </a:t>
            </a:r>
            <a:r>
              <a:rPr lang="en-GB" sz="1600" dirty="0">
                <a:solidFill>
                  <a:srgbClr val="00B0F0"/>
                </a:solidFill>
              </a:rPr>
              <a:t>£1100.96</a:t>
            </a:r>
          </a:p>
          <a:p>
            <a:pPr marL="230400" indent="-230400"/>
            <a:r>
              <a:rPr lang="en-GB" sz="2000" dirty="0">
                <a:solidFill>
                  <a:srgbClr val="002060"/>
                </a:solidFill>
              </a:rPr>
              <a:t>Step 2 – Work out income other than earnings</a:t>
            </a:r>
          </a:p>
          <a:p>
            <a:pPr marL="230400" indent="-230400"/>
            <a:r>
              <a:rPr lang="en-GB" sz="2000" dirty="0">
                <a:solidFill>
                  <a:srgbClr val="002060"/>
                </a:solidFill>
              </a:rPr>
              <a:t>As Amin’s DLA is ignored as income and he has no other unearned income we move to Step 4</a:t>
            </a:r>
          </a:p>
        </p:txBody>
      </p:sp>
    </p:spTree>
    <p:extLst>
      <p:ext uri="{BB962C8B-B14F-4D97-AF65-F5344CB8AC3E}">
        <p14:creationId xmlns:p14="http://schemas.microsoft.com/office/powerpoint/2010/main" val="707622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9D976-B5BC-4E1F-AA63-7352152D2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Amin example @ pre-budget rates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3CFDF-7C73-4EFC-AA66-A9CADE72C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GB" sz="2000" dirty="0"/>
              <a:t>Step 4 -  Work out earnings!</a:t>
            </a:r>
          </a:p>
          <a:p>
            <a:pPr lvl="1">
              <a:defRPr/>
            </a:pPr>
            <a:r>
              <a:rPr lang="en-GB" dirty="0"/>
              <a:t>Amin has </a:t>
            </a:r>
            <a:r>
              <a:rPr lang="en-GB" dirty="0">
                <a:solidFill>
                  <a:srgbClr val="00B0F0"/>
                </a:solidFill>
              </a:rPr>
              <a:t>£680.00 </a:t>
            </a:r>
            <a:r>
              <a:rPr lang="en-GB" dirty="0"/>
              <a:t>a month </a:t>
            </a:r>
            <a:r>
              <a:rPr lang="en-GB" dirty="0">
                <a:solidFill>
                  <a:srgbClr val="00B0F0"/>
                </a:solidFill>
              </a:rPr>
              <a:t>net earnings</a:t>
            </a:r>
          </a:p>
          <a:p>
            <a:pPr>
              <a:defRPr/>
            </a:pPr>
            <a:r>
              <a:rPr lang="en-GB" sz="2000" dirty="0"/>
              <a:t>Step 5 –How much of his earnings actually count?</a:t>
            </a:r>
          </a:p>
          <a:p>
            <a:pPr lvl="1">
              <a:defRPr/>
            </a:pPr>
            <a:r>
              <a:rPr lang="en-GB" dirty="0"/>
              <a:t>£680 less Disregard Allowance of £293.00 = </a:t>
            </a:r>
            <a:r>
              <a:rPr lang="en-GB" dirty="0">
                <a:solidFill>
                  <a:srgbClr val="00B0F0"/>
                </a:solidFill>
              </a:rPr>
              <a:t>£387.00</a:t>
            </a:r>
          </a:p>
          <a:p>
            <a:pPr lvl="1">
              <a:defRPr/>
            </a:pPr>
            <a:r>
              <a:rPr lang="en-GB" dirty="0"/>
              <a:t>£387 x taper of 63% = </a:t>
            </a:r>
            <a:r>
              <a:rPr lang="en-GB" dirty="0">
                <a:solidFill>
                  <a:srgbClr val="00B0F0"/>
                </a:solidFill>
              </a:rPr>
              <a:t>£243.91 assessable earnings</a:t>
            </a:r>
          </a:p>
          <a:p>
            <a:pPr>
              <a:defRPr/>
            </a:pPr>
            <a:r>
              <a:rPr lang="en-GB" sz="2000" dirty="0"/>
              <a:t>Step 6 – Take assessable earnings from Max Award Step 1</a:t>
            </a:r>
          </a:p>
          <a:p>
            <a:pPr lvl="1">
              <a:defRPr/>
            </a:pPr>
            <a:r>
              <a:rPr lang="en-GB" dirty="0">
                <a:solidFill>
                  <a:srgbClr val="00B0F0"/>
                </a:solidFill>
              </a:rPr>
              <a:t>£1100.96 </a:t>
            </a:r>
            <a:r>
              <a:rPr lang="en-GB" dirty="0"/>
              <a:t>- £243.91 = </a:t>
            </a:r>
            <a:r>
              <a:rPr lang="en-GB" dirty="0">
                <a:solidFill>
                  <a:srgbClr val="00B0F0"/>
                </a:solidFill>
              </a:rPr>
              <a:t>£856.05  Universal Credit</a:t>
            </a:r>
            <a:endParaRPr lang="en-GB" dirty="0"/>
          </a:p>
          <a:p>
            <a:pPr lvl="1">
              <a:defRPr/>
            </a:pPr>
            <a:endParaRPr lang="en-GB" dirty="0">
              <a:solidFill>
                <a:srgbClr val="00B0F0"/>
              </a:solidFill>
            </a:endParaRPr>
          </a:p>
          <a:p>
            <a:pPr marL="392113" lvl="1" indent="0">
              <a:buFont typeface="Verdana" panose="020B0604030504040204" pitchFamily="34" charset="0"/>
              <a:buNone/>
              <a:defRPr/>
            </a:pPr>
            <a:r>
              <a:rPr lang="en-GB" dirty="0">
                <a:solidFill>
                  <a:srgbClr val="FF0000"/>
                </a:solidFill>
              </a:rPr>
              <a:t>So Amin’s monthly income consists of:</a:t>
            </a:r>
          </a:p>
          <a:p>
            <a:pPr lvl="1">
              <a:buFont typeface="Arial" charset="0"/>
              <a:buChar char="•"/>
              <a:defRPr/>
            </a:pPr>
            <a:r>
              <a:rPr lang="en-GB" dirty="0">
                <a:solidFill>
                  <a:srgbClr val="FF0000"/>
                </a:solidFill>
              </a:rPr>
              <a:t>His PIP Daily Living (circa £260 pcm) plus £271.05 mobility</a:t>
            </a:r>
          </a:p>
          <a:p>
            <a:pPr lvl="1">
              <a:buFont typeface="Arial" charset="0"/>
              <a:buChar char="•"/>
              <a:defRPr/>
            </a:pPr>
            <a:r>
              <a:rPr lang="en-GB" dirty="0">
                <a:solidFill>
                  <a:srgbClr val="FF0000"/>
                </a:solidFill>
              </a:rPr>
              <a:t>Net earnings of £680</a:t>
            </a:r>
          </a:p>
          <a:p>
            <a:pPr lvl="1">
              <a:buFont typeface="Arial" charset="0"/>
              <a:buChar char="•"/>
              <a:defRPr/>
            </a:pPr>
            <a:r>
              <a:rPr lang="en-GB" dirty="0">
                <a:solidFill>
                  <a:srgbClr val="FF0000"/>
                </a:solidFill>
              </a:rPr>
              <a:t>Plus Universal Credit of £856.05 (including his £500 housing element)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7215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9D976-B5BC-4E1F-AA63-7352152D2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Amin example factoring 1</a:t>
            </a:r>
            <a:r>
              <a:rPr lang="en-GB" baseline="30000" dirty="0"/>
              <a:t>st</a:t>
            </a:r>
            <a:r>
              <a:rPr lang="en-GB" dirty="0"/>
              <a:t> December 2021 WA &amp; taper rates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3CFDF-7C73-4EFC-AA66-A9CADE72C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GB" sz="2000" dirty="0"/>
              <a:t>Step 4 -  Work out earnings!</a:t>
            </a:r>
          </a:p>
          <a:p>
            <a:pPr lvl="1">
              <a:defRPr/>
            </a:pPr>
            <a:r>
              <a:rPr lang="en-GB" dirty="0"/>
              <a:t>Amin has </a:t>
            </a:r>
            <a:r>
              <a:rPr lang="en-GB" dirty="0">
                <a:solidFill>
                  <a:srgbClr val="00B0F0"/>
                </a:solidFill>
              </a:rPr>
              <a:t>£680.00 </a:t>
            </a:r>
            <a:r>
              <a:rPr lang="en-GB" dirty="0"/>
              <a:t>a month </a:t>
            </a:r>
            <a:r>
              <a:rPr lang="en-GB" dirty="0">
                <a:solidFill>
                  <a:srgbClr val="00B0F0"/>
                </a:solidFill>
              </a:rPr>
              <a:t>net earnings</a:t>
            </a:r>
          </a:p>
          <a:p>
            <a:pPr>
              <a:defRPr/>
            </a:pPr>
            <a:r>
              <a:rPr lang="en-GB" sz="2000" dirty="0"/>
              <a:t>Step 5 –How much of his earnings actually count?</a:t>
            </a:r>
          </a:p>
          <a:p>
            <a:pPr lvl="1">
              <a:defRPr/>
            </a:pPr>
            <a:r>
              <a:rPr lang="en-GB" dirty="0"/>
              <a:t>£680 less Disregard Allowance of £335 = </a:t>
            </a:r>
            <a:r>
              <a:rPr lang="en-GB" dirty="0">
                <a:solidFill>
                  <a:srgbClr val="00B0F0"/>
                </a:solidFill>
              </a:rPr>
              <a:t>£345.00</a:t>
            </a:r>
          </a:p>
          <a:p>
            <a:pPr lvl="1">
              <a:defRPr/>
            </a:pPr>
            <a:r>
              <a:rPr lang="en-GB" dirty="0"/>
              <a:t>£345 x taper of 58% = </a:t>
            </a:r>
            <a:r>
              <a:rPr lang="en-GB" dirty="0">
                <a:solidFill>
                  <a:srgbClr val="00B0F0"/>
                </a:solidFill>
              </a:rPr>
              <a:t>£201 – assessable earnings</a:t>
            </a:r>
          </a:p>
          <a:p>
            <a:pPr>
              <a:defRPr/>
            </a:pPr>
            <a:r>
              <a:rPr lang="en-GB" sz="2000" dirty="0"/>
              <a:t>Step 6 – Take assessable earnings from Max Award Step 1</a:t>
            </a:r>
          </a:p>
          <a:p>
            <a:pPr lvl="1">
              <a:defRPr/>
            </a:pPr>
            <a:r>
              <a:rPr lang="en-GB" dirty="0">
                <a:solidFill>
                  <a:srgbClr val="00B0F0"/>
                </a:solidFill>
              </a:rPr>
              <a:t>£1100.96 </a:t>
            </a:r>
            <a:r>
              <a:rPr lang="en-GB" dirty="0"/>
              <a:t>- £201 = </a:t>
            </a:r>
            <a:r>
              <a:rPr lang="en-GB" dirty="0">
                <a:solidFill>
                  <a:srgbClr val="00B0F0"/>
                </a:solidFill>
              </a:rPr>
              <a:t>£900.96  Universal Credit</a:t>
            </a:r>
            <a:endParaRPr lang="en-GB" dirty="0"/>
          </a:p>
          <a:p>
            <a:pPr lvl="1">
              <a:defRPr/>
            </a:pPr>
            <a:endParaRPr lang="en-GB" dirty="0">
              <a:solidFill>
                <a:srgbClr val="00B0F0"/>
              </a:solidFill>
            </a:endParaRPr>
          </a:p>
          <a:p>
            <a:pPr marL="392113" lvl="1" indent="0">
              <a:buFont typeface="Verdana" panose="020B0604030504040204" pitchFamily="34" charset="0"/>
              <a:buNone/>
              <a:defRPr/>
            </a:pPr>
            <a:r>
              <a:rPr lang="en-GB" dirty="0">
                <a:solidFill>
                  <a:srgbClr val="FF0000"/>
                </a:solidFill>
              </a:rPr>
              <a:t>So Amin’s monthly income consists of:</a:t>
            </a:r>
          </a:p>
          <a:p>
            <a:pPr lvl="1">
              <a:buFont typeface="Arial" charset="0"/>
              <a:buChar char="•"/>
              <a:defRPr/>
            </a:pPr>
            <a:r>
              <a:rPr lang="en-GB" dirty="0">
                <a:solidFill>
                  <a:srgbClr val="FF0000"/>
                </a:solidFill>
              </a:rPr>
              <a:t>His PIP Daily Living (circa £260 pcm) plus £271.05 mobility</a:t>
            </a:r>
          </a:p>
          <a:p>
            <a:pPr lvl="1">
              <a:buFont typeface="Arial" charset="0"/>
              <a:buChar char="•"/>
              <a:defRPr/>
            </a:pPr>
            <a:r>
              <a:rPr lang="en-GB" dirty="0">
                <a:solidFill>
                  <a:srgbClr val="FF0000"/>
                </a:solidFill>
              </a:rPr>
              <a:t>Net earnings of £680</a:t>
            </a:r>
          </a:p>
          <a:p>
            <a:pPr lvl="1">
              <a:buFont typeface="Arial" charset="0"/>
              <a:buChar char="•"/>
              <a:defRPr/>
            </a:pPr>
            <a:r>
              <a:rPr lang="en-GB" dirty="0">
                <a:solidFill>
                  <a:srgbClr val="FF0000"/>
                </a:solidFill>
              </a:rPr>
              <a:t>Plus Universal Credit of £900.96 (including his £500 housing element)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7496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E7334-DE49-5945-9ABE-10E7F79CD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Third Party Deductions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8092AA-CEF5-074C-8243-8D032138D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GB" sz="2000" dirty="0">
                <a:solidFill>
                  <a:srgbClr val="7030A0"/>
                </a:solidFill>
              </a:rPr>
              <a:t>L</a:t>
            </a:r>
            <a:r>
              <a:rPr lang="en-GB" sz="2000" dirty="0"/>
              <a:t>andlords can apply for rent arrears deductions at the maximum rate of </a:t>
            </a:r>
            <a:r>
              <a:rPr lang="en-GB" sz="2000" dirty="0">
                <a:solidFill>
                  <a:srgbClr val="7030A0"/>
                </a:solidFill>
              </a:rPr>
              <a:t>20% of </a:t>
            </a:r>
            <a:r>
              <a:rPr lang="en-GB" sz="2000" dirty="0"/>
              <a:t>the tenant’s “standard allowance.</a:t>
            </a:r>
          </a:p>
          <a:p>
            <a:pPr>
              <a:lnSpc>
                <a:spcPct val="110000"/>
              </a:lnSpc>
            </a:pPr>
            <a:r>
              <a:rPr lang="en-GB" sz="2000" dirty="0"/>
              <a:t>The </a:t>
            </a:r>
            <a:r>
              <a:rPr lang="en-GB" sz="2000" b="1" dirty="0">
                <a:solidFill>
                  <a:srgbClr val="FF0000"/>
                </a:solidFill>
              </a:rPr>
              <a:t>Standard Allowance</a:t>
            </a:r>
            <a:r>
              <a:rPr lang="en-GB" sz="2000" dirty="0"/>
              <a:t> for Universal Credit, is calculated on a calendar monthly basis, and varies depending on the age &amp; status of the claimant. Currently the amounts are:</a:t>
            </a:r>
          </a:p>
          <a:p>
            <a:pPr>
              <a:lnSpc>
                <a:spcPct val="110000"/>
              </a:lnSpc>
            </a:pPr>
            <a:r>
              <a:rPr lang="en-GB" altLang="en-US" sz="2000" b="1" dirty="0"/>
              <a:t>*Single claimant, under 25 - £251.77 - deduction @10% = </a:t>
            </a:r>
            <a:r>
              <a:rPr lang="en-GB" altLang="en-US" sz="2000" b="1" dirty="0">
                <a:solidFill>
                  <a:srgbClr val="FF0000"/>
                </a:solidFill>
              </a:rPr>
              <a:t>£25.18pcm or £50.36 @ 20%</a:t>
            </a:r>
          </a:p>
          <a:p>
            <a:pPr>
              <a:lnSpc>
                <a:spcPct val="110000"/>
              </a:lnSpc>
            </a:pPr>
            <a:r>
              <a:rPr lang="en-GB" altLang="en-US" sz="2000" b="1" dirty="0"/>
              <a:t>*Single Claimant, over 25 - £317.82 - deduction @ 10% = </a:t>
            </a:r>
            <a:r>
              <a:rPr lang="en-GB" altLang="en-US" sz="2000" b="1" dirty="0">
                <a:solidFill>
                  <a:srgbClr val="FF0000"/>
                </a:solidFill>
              </a:rPr>
              <a:t>£31.78pcm or £63.56 @ 20% </a:t>
            </a:r>
          </a:p>
          <a:p>
            <a:pPr>
              <a:lnSpc>
                <a:spcPct val="110000"/>
              </a:lnSpc>
            </a:pPr>
            <a:r>
              <a:rPr lang="en-GB" altLang="en-US" sz="2000" b="1" dirty="0"/>
              <a:t>*Couple both 18-24 - £395.20 - deduction @ 10% = </a:t>
            </a:r>
            <a:r>
              <a:rPr lang="en-GB" altLang="en-US" sz="2000" b="1" dirty="0">
                <a:solidFill>
                  <a:srgbClr val="FF0000"/>
                </a:solidFill>
              </a:rPr>
              <a:t>£39.52pcm or £ 79.04 @ 20%</a:t>
            </a:r>
          </a:p>
          <a:p>
            <a:pPr>
              <a:lnSpc>
                <a:spcPct val="110000"/>
              </a:lnSpc>
            </a:pPr>
            <a:r>
              <a:rPr lang="en-GB" altLang="en-US" sz="2000" b="1" dirty="0"/>
              <a:t>*Couple where one is 25 - £498.89 - deduction @10% = </a:t>
            </a:r>
            <a:r>
              <a:rPr lang="en-GB" altLang="en-US" sz="2000" b="1" dirty="0">
                <a:solidFill>
                  <a:srgbClr val="FF0000"/>
                </a:solidFill>
              </a:rPr>
              <a:t>£ 49.89pcm or £99.78 @ 20%</a:t>
            </a:r>
          </a:p>
          <a:p>
            <a:pPr>
              <a:lnSpc>
                <a:spcPct val="110000"/>
              </a:lnSpc>
            </a:pPr>
            <a:r>
              <a:rPr lang="en-GB" altLang="en-US" sz="2400" b="1" dirty="0"/>
              <a:t>Application can be made on the DWP’s standard APA’s &amp; rent arrears form. In order to qualify, the debt should amount to </a:t>
            </a:r>
            <a:r>
              <a:rPr lang="en-GB" altLang="en-US" sz="2400" b="1" dirty="0">
                <a:solidFill>
                  <a:srgbClr val="FF0000"/>
                </a:solidFill>
              </a:rPr>
              <a:t>2 months rent arrears</a:t>
            </a:r>
            <a:r>
              <a:rPr lang="en-GB" altLang="en-US" sz="2400" b="1" dirty="0"/>
              <a:t>, accrued at current address. </a:t>
            </a:r>
          </a:p>
        </p:txBody>
      </p:sp>
    </p:spTree>
    <p:extLst>
      <p:ext uri="{BB962C8B-B14F-4D97-AF65-F5344CB8AC3E}">
        <p14:creationId xmlns:p14="http://schemas.microsoft.com/office/powerpoint/2010/main" val="2134311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ACADEMY BRAND PP TEMPLATE (Read-Only)" id="{4F77039F-F1FA-8E4C-AC50-1061B853C48A}" vid="{E68E9EC6-1218-9C4D-BDA7-A7B00F81B2B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2092</TotalTime>
  <Words>711</Words>
  <Application>Microsoft Office PowerPoint</Application>
  <PresentationFormat>Widescreen</PresentationFormat>
  <Paragraphs>63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Trebuchet MS</vt:lpstr>
      <vt:lpstr>Verdana</vt:lpstr>
      <vt:lpstr>Office Theme</vt:lpstr>
      <vt:lpstr>Calculating Universal Credit &amp; Third-Party deduction rates</vt:lpstr>
      <vt:lpstr>Universal Credit Rates</vt:lpstr>
      <vt:lpstr>UC Example –Single Person, working with disability</vt:lpstr>
      <vt:lpstr>Amin example @ pre-budget rates</vt:lpstr>
      <vt:lpstr>Amin example factoring 1st December 2021 WA &amp; taper rates</vt:lpstr>
      <vt:lpstr>Third Party Deductions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Universal Credit for “Working Age” claimants – An Update!</dc:title>
  <dc:creator>David Towers</dc:creator>
  <cp:lastModifiedBy>william irvine</cp:lastModifiedBy>
  <cp:revision>64</cp:revision>
  <dcterms:created xsi:type="dcterms:W3CDTF">2018-09-24T07:41:27Z</dcterms:created>
  <dcterms:modified xsi:type="dcterms:W3CDTF">2021-10-29T10:05:38Z</dcterms:modified>
</cp:coreProperties>
</file>